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03" r:id="rId2"/>
  </p:sldMasterIdLst>
  <p:notesMasterIdLst>
    <p:notesMasterId r:id="rId54"/>
  </p:notesMasterIdLst>
  <p:sldIdLst>
    <p:sldId id="256" r:id="rId3"/>
    <p:sldId id="257" r:id="rId4"/>
    <p:sldId id="283" r:id="rId5"/>
    <p:sldId id="258" r:id="rId6"/>
    <p:sldId id="284" r:id="rId7"/>
    <p:sldId id="259" r:id="rId8"/>
    <p:sldId id="285" r:id="rId9"/>
    <p:sldId id="260" r:id="rId10"/>
    <p:sldId id="286" r:id="rId11"/>
    <p:sldId id="261" r:id="rId12"/>
    <p:sldId id="287" r:id="rId13"/>
    <p:sldId id="262" r:id="rId14"/>
    <p:sldId id="288" r:id="rId15"/>
    <p:sldId id="263" r:id="rId16"/>
    <p:sldId id="289" r:id="rId17"/>
    <p:sldId id="264" r:id="rId18"/>
    <p:sldId id="290" r:id="rId19"/>
    <p:sldId id="265" r:id="rId20"/>
    <p:sldId id="291" r:id="rId21"/>
    <p:sldId id="266" r:id="rId22"/>
    <p:sldId id="292" r:id="rId23"/>
    <p:sldId id="267" r:id="rId24"/>
    <p:sldId id="293" r:id="rId25"/>
    <p:sldId id="268" r:id="rId26"/>
    <p:sldId id="294" r:id="rId27"/>
    <p:sldId id="269" r:id="rId28"/>
    <p:sldId id="295" r:id="rId29"/>
    <p:sldId id="270" r:id="rId30"/>
    <p:sldId id="296" r:id="rId31"/>
    <p:sldId id="271" r:id="rId32"/>
    <p:sldId id="297" r:id="rId33"/>
    <p:sldId id="272" r:id="rId34"/>
    <p:sldId id="298" r:id="rId35"/>
    <p:sldId id="273" r:id="rId36"/>
    <p:sldId id="300" r:id="rId37"/>
    <p:sldId id="274" r:id="rId38"/>
    <p:sldId id="301" r:id="rId39"/>
    <p:sldId id="275" r:id="rId40"/>
    <p:sldId id="302" r:id="rId41"/>
    <p:sldId id="276" r:id="rId42"/>
    <p:sldId id="303" r:id="rId43"/>
    <p:sldId id="277" r:id="rId44"/>
    <p:sldId id="304" r:id="rId45"/>
    <p:sldId id="279" r:id="rId46"/>
    <p:sldId id="305" r:id="rId47"/>
    <p:sldId id="280" r:id="rId48"/>
    <p:sldId id="306" r:id="rId49"/>
    <p:sldId id="281" r:id="rId50"/>
    <p:sldId id="307" r:id="rId51"/>
    <p:sldId id="282" r:id="rId52"/>
    <p:sldId id="308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91079" autoAdjust="0"/>
  </p:normalViewPr>
  <p:slideViewPr>
    <p:cSldViewPr>
      <p:cViewPr varScale="1">
        <p:scale>
          <a:sx n="67" d="100"/>
          <a:sy n="67" d="100"/>
        </p:scale>
        <p:origin x="-2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F4664A1-9787-4EE4-BC6F-2F43FD5A9DF8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EB42ABC-4F6A-4FC5-A277-A769AB3C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Esmerelda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D6344B-194C-4336-B896-94EABD75B153}" type="slidenum">
              <a:rPr lang="en-US" smtClean="0">
                <a:latin typeface="Times New Roman" pitchFamily="18" charset="0"/>
                <a:cs typeface="Arial" charset="0"/>
              </a:rPr>
              <a:pPr/>
              <a:t>2</a:t>
            </a:fld>
            <a:endParaRPr lang="en-US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Oliver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1E0B38-8EFC-4170-98F7-2ED965AF65CF}" type="slidenum">
              <a:rPr lang="en-US" smtClean="0">
                <a:latin typeface="Times New Roman" pitchFamily="18" charset="0"/>
                <a:cs typeface="Arial" charset="0"/>
              </a:rPr>
              <a:pPr/>
              <a:t>3</a:t>
            </a:fld>
            <a:endParaRPr lang="en-US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John Little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499F4B-5022-4936-95C7-0712B81367E5}" type="slidenum">
              <a:rPr lang="en-US" smtClean="0">
                <a:latin typeface="Times New Roman" pitchFamily="18" charset="0"/>
                <a:cs typeface="Arial" charset="0"/>
              </a:rPr>
              <a:pPr/>
              <a:t>4</a:t>
            </a:fld>
            <a:endParaRPr lang="en-US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111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11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69D3-B5B6-412E-A4D6-2BF58405D770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0B8F-066B-48A0-A8C4-F32827CE4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1809B-DA79-4AED-AAB7-0C14EAE7B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4340-B2AB-4D80-9D01-79FB62404E65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9646E-387B-4919-9142-624F2410B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1D2AB-FFE5-44B1-9458-E800F8687CCE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C560-77B6-42FA-AA6E-1CC9242DD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10F22-3280-478F-8978-2032DF1C5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27A-E4A0-4AD7-9873-B54266360D12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8956-3E01-48F1-8966-C4DE686C3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05F0-42BD-4D55-B4F9-4B341C30B76A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8F24-A1D6-4C35-AB7F-8BCCE8E43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6FE3-4E69-4E86-ABD9-05C63DD9CAD7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50349-2171-4E69-BBE6-87F1A849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1C4F3-0145-4CA9-8CEC-DDF42F6A5F1D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EDCC6-D134-4EE7-B7AF-A099025E3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2FA0-96AE-4991-B5D3-026CE3F1DF42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B9E0D-04DD-47B3-A13E-A56ABDD5C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A29D-41AE-48B0-AEDF-5743BC8E12FD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FBB3-6BB4-452E-8BCC-ADF5C0B7E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AC1E-AAA4-47B6-81BA-93BFA8997EEA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53CEB-7534-4C79-8C09-D5B34AB07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9608D-859E-4D86-A1AC-EC32E37A7D38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7987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7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7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7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7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8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8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8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8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8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8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8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8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8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8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9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9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9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9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9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9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9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9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9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89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90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90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90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90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90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90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90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990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0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0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1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1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1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1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1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1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1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1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1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1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2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2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2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2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2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2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2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2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2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2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4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4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4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4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4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4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4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4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4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4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5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5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5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5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5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5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5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5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5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5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6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6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6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6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6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6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6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6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6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6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7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7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7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7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7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7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7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7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7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7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8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8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8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8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8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8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8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8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8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8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9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9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9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9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9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9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9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9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9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9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0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0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0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0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0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0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0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0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0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0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1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1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1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1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1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1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1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1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1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1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2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2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2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2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2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2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2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2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2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2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3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3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3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3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3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3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3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3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3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3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4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4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4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4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4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4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4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4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4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4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5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5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5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5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5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5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5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5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5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5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6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6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6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6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6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6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6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6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6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6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7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7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7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7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7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7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7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7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7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7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8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8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8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8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8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8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8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8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8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08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009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AA394FE-182F-4979-B931-D254164F4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009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839F64F-5BA3-4651-9835-13978FDEA4CE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8009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09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09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64368C6-D76F-4D6A-97A8-FE6E43FFE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18" Type="http://schemas.openxmlformats.org/officeDocument/2006/relationships/slide" Target="slide26.xml"/><Relationship Id="rId26" Type="http://schemas.openxmlformats.org/officeDocument/2006/relationships/slide" Target="slide30.xml"/><Relationship Id="rId3" Type="http://schemas.openxmlformats.org/officeDocument/2006/relationships/oleObject" Target="../embeddings/Microsoft_Office_Word_97_-_2003_Document1.doc"/><Relationship Id="rId21" Type="http://schemas.openxmlformats.org/officeDocument/2006/relationships/slide" Target="slide18.xml"/><Relationship Id="rId7" Type="http://schemas.openxmlformats.org/officeDocument/2006/relationships/slide" Target="slide8.xml"/><Relationship Id="rId12" Type="http://schemas.openxmlformats.org/officeDocument/2006/relationships/slide" Target="slide42.xml"/><Relationship Id="rId17" Type="http://schemas.openxmlformats.org/officeDocument/2006/relationships/slide" Target="slide16.xml"/><Relationship Id="rId25" Type="http://schemas.openxmlformats.org/officeDocument/2006/relationships/slide" Target="slide2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44.xml"/><Relationship Id="rId20" Type="http://schemas.openxmlformats.org/officeDocument/2006/relationships/slide" Target="slide46.xml"/><Relationship Id="rId1" Type="http://schemas.openxmlformats.org/officeDocument/2006/relationships/vmlDrawing" Target="../drawings/vmlDrawing1.vml"/><Relationship Id="rId6" Type="http://schemas.openxmlformats.org/officeDocument/2006/relationships/slide" Target="slide6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5" Type="http://schemas.openxmlformats.org/officeDocument/2006/relationships/slide" Target="slide4.xml"/><Relationship Id="rId15" Type="http://schemas.openxmlformats.org/officeDocument/2006/relationships/slide" Target="slide34.xml"/><Relationship Id="rId23" Type="http://schemas.openxmlformats.org/officeDocument/2006/relationships/slide" Target="slide38.xml"/><Relationship Id="rId28" Type="http://schemas.openxmlformats.org/officeDocument/2006/relationships/slide" Target="slide50.xml"/><Relationship Id="rId10" Type="http://schemas.openxmlformats.org/officeDocument/2006/relationships/slide" Target="slide32.xml"/><Relationship Id="rId19" Type="http://schemas.openxmlformats.org/officeDocument/2006/relationships/slide" Target="slide36.xml"/><Relationship Id="rId4" Type="http://schemas.openxmlformats.org/officeDocument/2006/relationships/slide" Target="slide2.xml"/><Relationship Id="rId9" Type="http://schemas.openxmlformats.org/officeDocument/2006/relationships/slide" Target="slide12.xml"/><Relationship Id="rId14" Type="http://schemas.openxmlformats.org/officeDocument/2006/relationships/slide" Target="slide24.xml"/><Relationship Id="rId22" Type="http://schemas.openxmlformats.org/officeDocument/2006/relationships/slide" Target="slide28.xml"/><Relationship Id="rId27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ics.tech4learning.com/details.php?img=dsc00084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folHlink"/>
                </a:solidFill>
              </a:rPr>
              <a:t>GEOGRAPHICAL JEOPARDY!</a:t>
            </a:r>
            <a:endParaRPr lang="en-US" sz="4800" dirty="0" smtClean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ph type="tbl" idx="4294967295"/>
          </p:nvPr>
        </p:nvGraphicFramePr>
        <p:xfrm>
          <a:off x="762000" y="1524000"/>
          <a:ext cx="7775575" cy="4638675"/>
        </p:xfrm>
        <a:graphic>
          <a:graphicData uri="http://schemas.openxmlformats.org/presentationml/2006/ole">
            <p:oleObj spid="_x0000_s5123" name="Document" r:id="rId3" imgW="7927340" imgH="4732020" progId="Word.Document.8">
              <p:embed/>
            </p:oleObj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2"/>
                </a:solidFill>
              </a:rPr>
              <a:t>Relative vs. Absolute</a:t>
            </a:r>
            <a:endParaRPr lang="en-US" sz="2000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417763" y="1611313"/>
            <a:ext cx="14478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Geographical Features</a:t>
            </a:r>
            <a:endParaRPr lang="en-US" sz="1600" b="1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86200" y="15240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5 Themes of Geography</a:t>
            </a:r>
            <a:endParaRPr lang="en-US" sz="1800" b="1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410200" y="1549400"/>
            <a:ext cx="1539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2"/>
                </a:solidFill>
              </a:rPr>
              <a:t>Reading Maps</a:t>
            </a:r>
            <a:endParaRPr lang="en-US" sz="2000" b="1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58000" y="16002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b="1">
                <a:solidFill>
                  <a:schemeClr val="bg2"/>
                </a:solidFill>
              </a:rPr>
              <a:t>Misc.</a:t>
            </a:r>
            <a:endParaRPr lang="en-US" sz="1800" b="1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95400" y="2514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hlinkClick r:id="rId4" action="ppaction://hlinksldjump"/>
              </a:rPr>
              <a:t>100</a:t>
            </a:r>
            <a:endParaRPr lang="en-US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1219200" y="32004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5" action="ppaction://hlinksldjump"/>
              </a:rPr>
              <a:t>200</a:t>
            </a:r>
            <a:endParaRPr lang="en-US"/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1219200" y="39624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6" action="ppaction://hlinksldjump"/>
              </a:rPr>
              <a:t>300</a:t>
            </a:r>
            <a:endParaRPr lang="en-US"/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1143000" y="4648200"/>
            <a:ext cx="723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7" action="ppaction://hlinksldjump"/>
              </a:rPr>
              <a:t> 400</a:t>
            </a:r>
            <a:endParaRPr lang="en-US"/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1143000" y="5562600"/>
            <a:ext cx="723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8" action="ppaction://hlinksldjump"/>
              </a:rPr>
              <a:t> 500</a:t>
            </a:r>
            <a:endParaRPr lang="en-US"/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2895600" y="2514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9" action="ppaction://hlinksldjump"/>
              </a:rPr>
              <a:t>100</a:t>
            </a:r>
            <a:endParaRPr lang="en-US"/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5791200" y="2514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0" action="ppaction://hlinksldjump"/>
              </a:rPr>
              <a:t>100</a:t>
            </a:r>
            <a:endParaRPr lang="en-US"/>
          </a:p>
        </p:txBody>
      </p:sp>
      <p:sp>
        <p:nvSpPr>
          <p:cNvPr id="5136" name="Rectangle 17"/>
          <p:cNvSpPr>
            <a:spLocks noChangeArrowheads="1"/>
          </p:cNvSpPr>
          <p:nvPr/>
        </p:nvSpPr>
        <p:spPr bwMode="auto">
          <a:xfrm>
            <a:off x="4343400" y="2514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1" action="ppaction://hlinksldjump"/>
              </a:rPr>
              <a:t>100</a:t>
            </a:r>
            <a:endParaRPr lang="en-US"/>
          </a:p>
        </p:txBody>
      </p:sp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7315200" y="2514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2" action="ppaction://hlinksldjump"/>
              </a:rPr>
              <a:t>100</a:t>
            </a:r>
            <a:endParaRPr lang="en-US"/>
          </a:p>
        </p:txBody>
      </p:sp>
      <p:sp>
        <p:nvSpPr>
          <p:cNvPr id="5138" name="Rectangle 19"/>
          <p:cNvSpPr>
            <a:spLocks noChangeArrowheads="1"/>
          </p:cNvSpPr>
          <p:nvPr/>
        </p:nvSpPr>
        <p:spPr bwMode="auto">
          <a:xfrm>
            <a:off x="2895600" y="3276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3" action="ppaction://hlinksldjump"/>
              </a:rPr>
              <a:t>200</a:t>
            </a:r>
            <a:endParaRPr lang="en-US"/>
          </a:p>
        </p:txBody>
      </p:sp>
      <p:sp>
        <p:nvSpPr>
          <p:cNvPr id="5139" name="Rectangle 20"/>
          <p:cNvSpPr>
            <a:spLocks noChangeArrowheads="1"/>
          </p:cNvSpPr>
          <p:nvPr/>
        </p:nvSpPr>
        <p:spPr bwMode="auto">
          <a:xfrm>
            <a:off x="4343400" y="32004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4" action="ppaction://hlinksldjump"/>
              </a:rPr>
              <a:t>200</a:t>
            </a:r>
            <a:endParaRPr lang="en-US"/>
          </a:p>
        </p:txBody>
      </p:sp>
      <p:sp>
        <p:nvSpPr>
          <p:cNvPr id="5140" name="Rectangle 21"/>
          <p:cNvSpPr>
            <a:spLocks noChangeArrowheads="1"/>
          </p:cNvSpPr>
          <p:nvPr/>
        </p:nvSpPr>
        <p:spPr bwMode="auto">
          <a:xfrm>
            <a:off x="5791200" y="3276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5" action="ppaction://hlinksldjump"/>
              </a:rPr>
              <a:t>200</a:t>
            </a:r>
            <a:endParaRPr lang="en-US"/>
          </a:p>
        </p:txBody>
      </p:sp>
      <p:sp>
        <p:nvSpPr>
          <p:cNvPr id="5141" name="Rectangle 22"/>
          <p:cNvSpPr>
            <a:spLocks noChangeArrowheads="1"/>
          </p:cNvSpPr>
          <p:nvPr/>
        </p:nvSpPr>
        <p:spPr bwMode="auto">
          <a:xfrm>
            <a:off x="7315200" y="3276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6" action="ppaction://hlinksldjump"/>
              </a:rPr>
              <a:t>200</a:t>
            </a:r>
            <a:endParaRPr lang="en-US"/>
          </a:p>
        </p:txBody>
      </p:sp>
      <p:sp>
        <p:nvSpPr>
          <p:cNvPr id="5142" name="Rectangle 23"/>
          <p:cNvSpPr>
            <a:spLocks noChangeArrowheads="1"/>
          </p:cNvSpPr>
          <p:nvPr/>
        </p:nvSpPr>
        <p:spPr bwMode="auto">
          <a:xfrm>
            <a:off x="2895600" y="4038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7" action="ppaction://hlinksldjump"/>
              </a:rPr>
              <a:t>300</a:t>
            </a:r>
            <a:endParaRPr lang="en-US"/>
          </a:p>
        </p:txBody>
      </p:sp>
      <p:sp>
        <p:nvSpPr>
          <p:cNvPr id="5143" name="Rectangle 24"/>
          <p:cNvSpPr>
            <a:spLocks noChangeArrowheads="1"/>
          </p:cNvSpPr>
          <p:nvPr/>
        </p:nvSpPr>
        <p:spPr bwMode="auto">
          <a:xfrm>
            <a:off x="4267200" y="39624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8" action="ppaction://hlinksldjump"/>
              </a:rPr>
              <a:t>300</a:t>
            </a:r>
            <a:endParaRPr lang="en-US"/>
          </a:p>
        </p:txBody>
      </p:sp>
      <p:sp>
        <p:nvSpPr>
          <p:cNvPr id="5144" name="Rectangle 25"/>
          <p:cNvSpPr>
            <a:spLocks noChangeArrowheads="1"/>
          </p:cNvSpPr>
          <p:nvPr/>
        </p:nvSpPr>
        <p:spPr bwMode="auto">
          <a:xfrm>
            <a:off x="5791200" y="39624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9" action="ppaction://hlinksldjump"/>
              </a:rPr>
              <a:t>300</a:t>
            </a:r>
            <a:endParaRPr lang="en-US"/>
          </a:p>
        </p:txBody>
      </p:sp>
      <p:sp>
        <p:nvSpPr>
          <p:cNvPr id="5145" name="Rectangle 26"/>
          <p:cNvSpPr>
            <a:spLocks noChangeArrowheads="1"/>
          </p:cNvSpPr>
          <p:nvPr/>
        </p:nvSpPr>
        <p:spPr bwMode="auto">
          <a:xfrm>
            <a:off x="7315200" y="4038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0" action="ppaction://hlinksldjump"/>
              </a:rPr>
              <a:t>300</a:t>
            </a:r>
            <a:endParaRPr lang="en-US"/>
          </a:p>
        </p:txBody>
      </p:sp>
      <p:sp>
        <p:nvSpPr>
          <p:cNvPr id="5146" name="Rectangle 27"/>
          <p:cNvSpPr>
            <a:spLocks noChangeArrowheads="1"/>
          </p:cNvSpPr>
          <p:nvPr/>
        </p:nvSpPr>
        <p:spPr bwMode="auto">
          <a:xfrm>
            <a:off x="2895600" y="47244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1" action="ppaction://hlinksldjump"/>
              </a:rPr>
              <a:t>400</a:t>
            </a:r>
            <a:endParaRPr lang="en-US"/>
          </a:p>
        </p:txBody>
      </p:sp>
      <p:sp>
        <p:nvSpPr>
          <p:cNvPr id="5147" name="Rectangle 28"/>
          <p:cNvSpPr>
            <a:spLocks noChangeArrowheads="1"/>
          </p:cNvSpPr>
          <p:nvPr/>
        </p:nvSpPr>
        <p:spPr bwMode="auto">
          <a:xfrm>
            <a:off x="4267200" y="4800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2" action="ppaction://hlinksldjump"/>
              </a:rPr>
              <a:t>400</a:t>
            </a:r>
            <a:endParaRPr lang="en-US"/>
          </a:p>
        </p:txBody>
      </p:sp>
      <p:sp>
        <p:nvSpPr>
          <p:cNvPr id="5148" name="Rectangle 29"/>
          <p:cNvSpPr>
            <a:spLocks noChangeArrowheads="1"/>
          </p:cNvSpPr>
          <p:nvPr/>
        </p:nvSpPr>
        <p:spPr bwMode="auto">
          <a:xfrm>
            <a:off x="5791200" y="4800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3" action="ppaction://hlinksldjump"/>
              </a:rPr>
              <a:t>400</a:t>
            </a:r>
            <a:endParaRPr lang="en-US"/>
          </a:p>
        </p:txBody>
      </p:sp>
      <p:sp>
        <p:nvSpPr>
          <p:cNvPr id="5149" name="Rectangle 30"/>
          <p:cNvSpPr>
            <a:spLocks noChangeArrowheads="1"/>
          </p:cNvSpPr>
          <p:nvPr/>
        </p:nvSpPr>
        <p:spPr bwMode="auto">
          <a:xfrm>
            <a:off x="7315200" y="4800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4" action="ppaction://hlinksldjump"/>
              </a:rPr>
              <a:t>400</a:t>
            </a:r>
            <a:endParaRPr lang="en-US"/>
          </a:p>
        </p:txBody>
      </p:sp>
      <p:sp>
        <p:nvSpPr>
          <p:cNvPr id="5150" name="Rectangle 31"/>
          <p:cNvSpPr>
            <a:spLocks noChangeArrowheads="1"/>
          </p:cNvSpPr>
          <p:nvPr/>
        </p:nvSpPr>
        <p:spPr bwMode="auto">
          <a:xfrm>
            <a:off x="2819400" y="5562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5" action="ppaction://hlinksldjump"/>
              </a:rPr>
              <a:t>500</a:t>
            </a:r>
            <a:endParaRPr lang="en-US"/>
          </a:p>
        </p:txBody>
      </p:sp>
      <p:sp>
        <p:nvSpPr>
          <p:cNvPr id="5151" name="Rectangle 32"/>
          <p:cNvSpPr>
            <a:spLocks noChangeArrowheads="1"/>
          </p:cNvSpPr>
          <p:nvPr/>
        </p:nvSpPr>
        <p:spPr bwMode="auto">
          <a:xfrm>
            <a:off x="4267200" y="5562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6" action="ppaction://hlinksldjump"/>
              </a:rPr>
              <a:t>500</a:t>
            </a:r>
            <a:endParaRPr lang="en-US"/>
          </a:p>
        </p:txBody>
      </p:sp>
      <p:sp>
        <p:nvSpPr>
          <p:cNvPr id="5152" name="Rectangle 33"/>
          <p:cNvSpPr>
            <a:spLocks noChangeArrowheads="1"/>
          </p:cNvSpPr>
          <p:nvPr/>
        </p:nvSpPr>
        <p:spPr bwMode="auto">
          <a:xfrm>
            <a:off x="5791200" y="5562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7" action="ppaction://hlinksldjump"/>
              </a:rPr>
              <a:t>500</a:t>
            </a:r>
            <a:endParaRPr lang="en-US"/>
          </a:p>
        </p:txBody>
      </p:sp>
      <p:sp>
        <p:nvSpPr>
          <p:cNvPr id="5153" name="Rectangle 34"/>
          <p:cNvSpPr>
            <a:spLocks noChangeArrowheads="1"/>
          </p:cNvSpPr>
          <p:nvPr/>
        </p:nvSpPr>
        <p:spPr bwMode="auto">
          <a:xfrm>
            <a:off x="7315200" y="55626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8" action="ppaction://hlinksldjump"/>
              </a:rPr>
              <a:t>500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500 Point Question 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2514600" y="3962400"/>
            <a:ext cx="4114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*CHALLENGE* The country of Togo is located in this hemisphere, in terms of longitude.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327150"/>
            <a:ext cx="24288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500 Point Answer 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362200" y="3206750"/>
            <a:ext cx="4711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/>
              <a:t>Where is the EASTERN</a:t>
            </a:r>
          </a:p>
          <a:p>
            <a:pPr algn="ctr"/>
            <a:r>
              <a:rPr lang="en-US" sz="3600"/>
              <a:t>Hemisphere.</a:t>
            </a:r>
            <a:endParaRPr lang="en-US"/>
          </a:p>
        </p:txBody>
      </p:sp>
      <p:pic>
        <p:nvPicPr>
          <p:cNvPr id="15364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100 Point Question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2362200" y="1905000"/>
            <a:ext cx="4572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/>
              <a:t>This is another name for a valley with very steep sides.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100 Point Answer 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743200" y="1676400"/>
            <a:ext cx="369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are canyons?</a:t>
            </a:r>
            <a:endParaRPr lang="en-US"/>
          </a:p>
        </p:txBody>
      </p:sp>
      <p:pic>
        <p:nvPicPr>
          <p:cNvPr id="17412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travelblog.viator.com/wp-content/uploads/2009/02/grand-canyon-do-not-cro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7013" y="2317750"/>
            <a:ext cx="6191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200 Point Question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600200" y="4876800"/>
            <a:ext cx="6318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/>
              <a:t>The state of Hawaii is an</a:t>
            </a:r>
          </a:p>
          <a:p>
            <a:pPr algn="ctr"/>
            <a:r>
              <a:rPr lang="en-US" sz="4800"/>
              <a:t>Example of this.</a:t>
            </a:r>
          </a:p>
        </p:txBody>
      </p:sp>
      <p:pic>
        <p:nvPicPr>
          <p:cNvPr id="18436" name="Picture 5" descr="http://www.kapotrading.com/uploads/hawaiian_islands_244141227_st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1295400"/>
            <a:ext cx="49593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200 Point Answer 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362200" y="2971800"/>
            <a:ext cx="4827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an archepelago?</a:t>
            </a:r>
            <a:endParaRPr lang="en-US"/>
          </a:p>
        </p:txBody>
      </p:sp>
      <p:pic>
        <p:nvPicPr>
          <p:cNvPr id="19460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300 Point Question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2362200" y="1981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79538"/>
            <a:ext cx="3657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981200" y="43434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 arrow on this image is pointing to this</a:t>
            </a:r>
          </a:p>
          <a:p>
            <a:pPr algn="ctr"/>
            <a:r>
              <a:rPr lang="en-US"/>
              <a:t>Geographical feature.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300 Point Answer 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48000" y="3048000"/>
            <a:ext cx="299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a gulf?</a:t>
            </a:r>
            <a:endParaRPr lang="en-US"/>
          </a:p>
        </p:txBody>
      </p:sp>
      <p:pic>
        <p:nvPicPr>
          <p:cNvPr id="21508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400 Point Question 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387600" y="3414713"/>
            <a:ext cx="4572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.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1371600" y="1981200"/>
            <a:ext cx="678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This is a flat area of land higher than the land around it, also known as “tableland”.</a:t>
            </a:r>
          </a:p>
        </p:txBody>
      </p:sp>
      <p:pic>
        <p:nvPicPr>
          <p:cNvPr id="22533" name="Picture 4" descr="dsc00084_thumb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3416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400 Point Answer 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743200" y="2971800"/>
            <a:ext cx="3582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a plateau?</a:t>
            </a:r>
            <a:endParaRPr lang="en-US"/>
          </a:p>
        </p:txBody>
      </p:sp>
      <p:pic>
        <p:nvPicPr>
          <p:cNvPr id="23556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100 Point Question </a:t>
            </a: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057400" y="1901825"/>
            <a:ext cx="4953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/>
              <a:t>If I flew from Spain to Sweden, I would be going in this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500 Point Question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286000" y="1752600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This term, Greek for “neck”, is a narrow strip of land connecting two larger land areas.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500 Point Answer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514600" y="1828800"/>
            <a:ext cx="3916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an isthmus?</a:t>
            </a:r>
            <a:endParaRPr lang="en-US"/>
          </a:p>
        </p:txBody>
      </p:sp>
      <p:pic>
        <p:nvPicPr>
          <p:cNvPr id="25604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ttp://upload.wikimedia.org/wikipedia/commons/thumb/4/4b/IsthmusOfPanama.png/220px-IsthmusOfPana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276600"/>
            <a:ext cx="2095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100 Point Question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2286000" y="19050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This theme can be found either relatively close, or absolutely positively somewhere.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100 Point Answer 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590800" y="2133600"/>
            <a:ext cx="464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What is location?</a:t>
            </a:r>
          </a:p>
        </p:txBody>
      </p:sp>
      <p:pic>
        <p:nvPicPr>
          <p:cNvPr id="27652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200 Point Question</a:t>
            </a:r>
          </a:p>
        </p:txBody>
      </p:sp>
      <p:pic>
        <p:nvPicPr>
          <p:cNvPr id="28675" name="Picture 6" descr="http://www.nccharlottehomes.com/artman/uploads/1/charlotte-north-carolina-skylin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27125"/>
            <a:ext cx="6000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1676400" y="5257800"/>
            <a:ext cx="624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After the Civil War, the city of Charlotte went through it’s first “boom” after a cotton-processing plant &amp; railroad hub opened.  Those are examples of this theme.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200 Point Answer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209800" y="2743200"/>
            <a:ext cx="46497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What is human-environment interaction.</a:t>
            </a:r>
            <a:endParaRPr lang="en-US"/>
          </a:p>
        </p:txBody>
      </p:sp>
      <p:pic>
        <p:nvPicPr>
          <p:cNvPr id="29700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300 Point Question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2438400" y="16764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Because Iceland is far from most of Europe, they must rely on sea or air travel to get goods or people to Europe, which is an example of this theme.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3614738"/>
            <a:ext cx="47117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300 Point Answer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667000" y="2438400"/>
            <a:ext cx="3878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movement?</a:t>
            </a:r>
            <a:endParaRPr lang="en-US"/>
          </a:p>
        </p:txBody>
      </p:sp>
      <p:pic>
        <p:nvPicPr>
          <p:cNvPr id="31748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400 Point Question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362200" y="22098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By comparing Denmark to Poland in terms of this, you could say that unlike Poland, it is a peninsula with a great deal more farmland.  They also speak Danish, not Polish.</a:t>
            </a:r>
          </a:p>
        </p:txBody>
      </p:sp>
      <p:pic>
        <p:nvPicPr>
          <p:cNvPr id="32772" name="Picture 5" descr="http://data.un.org/_Images/Maps/Denmar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343400"/>
            <a:ext cx="2857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http://data.un.org/_Images/Maps/Pola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343400"/>
            <a:ext cx="2857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400 Point Answer 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438400" y="2336800"/>
            <a:ext cx="4941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place? (physical</a:t>
            </a:r>
          </a:p>
          <a:p>
            <a:r>
              <a:rPr lang="en-US" sz="3600"/>
              <a:t>&amp; human characteristics).</a:t>
            </a:r>
            <a:endParaRPr lang="en-US"/>
          </a:p>
        </p:txBody>
      </p:sp>
      <p:pic>
        <p:nvPicPr>
          <p:cNvPr id="33796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100 Point Answer 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889125" y="2590800"/>
            <a:ext cx="5197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2278063" y="2838450"/>
            <a:ext cx="441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4000" b="1" dirty="0"/>
              <a:t>What is </a:t>
            </a:r>
            <a:r>
              <a:rPr lang="en-US" sz="4000" b="1" dirty="0" smtClean="0"/>
              <a:t>Northeast</a:t>
            </a:r>
            <a:r>
              <a:rPr lang="en-US" sz="4000" b="1" dirty="0"/>
              <a:t>?</a:t>
            </a:r>
          </a:p>
        </p:txBody>
      </p:sp>
      <p:pic>
        <p:nvPicPr>
          <p:cNvPr id="7173" name="Picture 4" descr="m_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82775" y="1327150"/>
            <a:ext cx="550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DAILY DOUBLE</a:t>
            </a:r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500 Point Question </a:t>
            </a:r>
          </a:p>
        </p:txBody>
      </p:sp>
      <p:pic>
        <p:nvPicPr>
          <p:cNvPr id="7" name="Dail741.wav">
            <a:hlinkClick r:id="" action="ppaction://media"/>
          </p:cNvPr>
          <p:cNvPicPr>
            <a:picLocks noRot="1" noChangeAspect="1"/>
          </p:cNvPicPr>
          <p:nvPr>
            <a:wavAudioFile r:embed="rId1" name="Daily Double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7913" y="2362200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Because of its status as a city with many job opportunities, many people (like Mr. Donahoe) move here, so many residents wouldn’t have a southern drawl, like residents in nearby rural areas who have lived in NC their whole life.  This is an example of this theme.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412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DAILY DOUBLE ANSWER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438400" y="3048000"/>
            <a:ext cx="480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What is region? </a:t>
            </a:r>
            <a:endParaRPr lang="en-US"/>
          </a:p>
        </p:txBody>
      </p:sp>
      <p:pic>
        <p:nvPicPr>
          <p:cNvPr id="35844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100 Point Question 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286000" y="1905000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This country is the top producer of potatoes in Europe, and its highest elevation is between 0-499 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100 Point Answer 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895600" y="2514600"/>
            <a:ext cx="3340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Belarus?</a:t>
            </a:r>
            <a:endParaRPr lang="en-US"/>
          </a:p>
        </p:txBody>
      </p:sp>
      <p:pic>
        <p:nvPicPr>
          <p:cNvPr id="37892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http://t2.gstatic.com/images?q=tbn:ANd9GcRaCc2nq76Q0BgU3PCjo5CoUkZJwzcPZilgmDxyHU14slXkFiRI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1175" y="3581400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200 Point Question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2286000" y="220980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I’m thinking of traveling to the “Apple Capital of Europe” .  This is where I will plan my vacation.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200 Point Answer 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819400" y="2209800"/>
            <a:ext cx="3827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Where is Moldova?</a:t>
            </a:r>
            <a:endParaRPr lang="en-US"/>
          </a:p>
        </p:txBody>
      </p:sp>
      <p:pic>
        <p:nvPicPr>
          <p:cNvPr id="39940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https://www.cia.gov/library/publications/the-world-factbook/graphics/flags/large/md-lgfla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067050"/>
            <a:ext cx="5829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300 Point Question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286000" y="20574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This box is featured on each map because it provides the map reader with a means of understanding the map’s content.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300 Point Answer 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438400" y="2667000"/>
            <a:ext cx="427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a key/legend?</a:t>
            </a:r>
            <a:endParaRPr lang="en-US"/>
          </a:p>
        </p:txBody>
      </p:sp>
      <p:pic>
        <p:nvPicPr>
          <p:cNvPr id="41988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400 Point Question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286000" y="19812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By reading the title and key, as well as keeping an eye out for color coding and/or symbols, I should easily be able to figure out the content of this type of map.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400 Point Answer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209800" y="2514600"/>
            <a:ext cx="474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a thematic map?</a:t>
            </a:r>
            <a:endParaRPr lang="en-US"/>
          </a:p>
        </p:txBody>
      </p:sp>
      <p:pic>
        <p:nvPicPr>
          <p:cNvPr id="44036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200 Point Question 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286000" y="1752600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/>
              <a:t>The latitude in Asia is measured in degrees “North” latitude because it is located north of this.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500 Point Question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2286000" y="175260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This country would have the most abundant and diversified amount of resources in Europe, according to the maps on the study guide.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500 Point Answer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0" y="2133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Where is France?</a:t>
            </a:r>
            <a:endParaRPr lang="en-US"/>
          </a:p>
        </p:txBody>
      </p:sp>
      <p:pic>
        <p:nvPicPr>
          <p:cNvPr id="46084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http://t0.gstatic.com/images?q=tbn:ANd9GcSPq2m_CiEaVfny-WxgQcg642mkUraD1M8aYxxEYVyklmqYHnc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5" y="35052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100 Point Question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1179513" y="525780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The above image is an example of this type of map.</a:t>
            </a:r>
          </a:p>
        </p:txBody>
      </p:sp>
      <p:pic>
        <p:nvPicPr>
          <p:cNvPr id="47108" name="Picture 5" descr="http://www.freeworldmaps.net/northamerica/northamerica-physical-map-high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55737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100 Point Answer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2514600" y="2743200"/>
            <a:ext cx="469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a physical map?</a:t>
            </a:r>
            <a:endParaRPr lang="en-US"/>
          </a:p>
        </p:txBody>
      </p:sp>
      <p:pic>
        <p:nvPicPr>
          <p:cNvPr id="48132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200 Point Question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1774825" y="1795463"/>
            <a:ext cx="58388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/>
              <a:t>One half of the globe can also </a:t>
            </a:r>
          </a:p>
          <a:p>
            <a:pPr algn="ctr"/>
            <a:r>
              <a:rPr lang="en-US" sz="3600"/>
              <a:t>be referred to as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200 Point Answer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438400" y="2427288"/>
            <a:ext cx="4787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a “hemi”sphere?</a:t>
            </a:r>
            <a:endParaRPr lang="en-US"/>
          </a:p>
        </p:txBody>
      </p:sp>
      <p:pic>
        <p:nvPicPr>
          <p:cNvPr id="50180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300 Point Question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2133600" y="2438400"/>
            <a:ext cx="533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This type of map would feature</a:t>
            </a:r>
          </a:p>
          <a:p>
            <a:pPr algn="ctr"/>
            <a:r>
              <a:rPr lang="en-US"/>
              <a:t>Land borders, countries, cities, and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300 Point Answer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133600" y="1905000"/>
            <a:ext cx="5224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an a political map?</a:t>
            </a:r>
            <a:endParaRPr lang="en-US"/>
          </a:p>
        </p:txBody>
      </p:sp>
      <p:pic>
        <p:nvPicPr>
          <p:cNvPr id="52228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http://www.map-of-australia.co.uk/maps/political-ma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25" y="2525713"/>
            <a:ext cx="5715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400 Point Question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128838" y="2286000"/>
            <a:ext cx="57197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By 2018, this mine in Mongolia</a:t>
            </a:r>
          </a:p>
          <a:p>
            <a:pPr algn="ctr"/>
            <a:r>
              <a:rPr lang="en-US"/>
              <a:t>Is expected to account for more than</a:t>
            </a:r>
          </a:p>
          <a:p>
            <a:pPr algn="ctr"/>
            <a:r>
              <a:rPr lang="en-US"/>
              <a:t>A third of Mongolia’s economic output,</a:t>
            </a:r>
          </a:p>
          <a:p>
            <a:pPr algn="ctr"/>
            <a:r>
              <a:rPr lang="en-US"/>
              <a:t>And will be among the top three copper-gold</a:t>
            </a:r>
          </a:p>
          <a:p>
            <a:pPr algn="ctr"/>
            <a:r>
              <a:rPr lang="en-US"/>
              <a:t>Mines in the entire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400 Point Answer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752600" y="1981200"/>
            <a:ext cx="5748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the Oyu Tolgoi mine?</a:t>
            </a:r>
            <a:endParaRPr lang="en-US"/>
          </a:p>
        </p:txBody>
      </p:sp>
      <p:pic>
        <p:nvPicPr>
          <p:cNvPr id="54276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http://www.business-mongolia.com/wp-content/uploads/2012/09/Oyu-Tolgo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403600"/>
            <a:ext cx="285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7" descr="http://www.business-mongolia.com/wp-content/uploads/2012/04/Oyu-Tolgo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895600"/>
            <a:ext cx="4286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200 Point Answer</a:t>
            </a: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590800" y="2743200"/>
            <a:ext cx="365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4000"/>
              <a:t>What is the Equator.</a:t>
            </a:r>
          </a:p>
        </p:txBody>
      </p:sp>
      <p:pic>
        <p:nvPicPr>
          <p:cNvPr id="9220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500 Point Question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2082800" y="5486400"/>
            <a:ext cx="5894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Slovakia is an example of this type of country,</a:t>
            </a:r>
          </a:p>
          <a:p>
            <a:pPr algn="ctr"/>
            <a:r>
              <a:rPr lang="en-US"/>
              <a:t>In terms of its geographical features.</a:t>
            </a:r>
          </a:p>
        </p:txBody>
      </p:sp>
      <p:pic>
        <p:nvPicPr>
          <p:cNvPr id="55300" name="Picture 5" descr="http://www.slovak-republic.org/pictures/map-slovak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275" y="1585913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500 Point Answer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2743200" y="2838450"/>
            <a:ext cx="3954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landlocked?</a:t>
            </a:r>
            <a:endParaRPr lang="en-US"/>
          </a:p>
        </p:txBody>
      </p:sp>
      <p:pic>
        <p:nvPicPr>
          <p:cNvPr id="56324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300 Point Question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286000" y="2438400"/>
            <a:ext cx="5114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We find this using lines of latitude</a:t>
            </a:r>
          </a:p>
          <a:p>
            <a:pPr algn="ctr"/>
            <a:r>
              <a:rPr lang="en-US" sz="2800"/>
              <a:t>And longitude, as well as street </a:t>
            </a:r>
          </a:p>
          <a:p>
            <a:pPr algn="ctr"/>
            <a:r>
              <a:rPr lang="en-US" sz="2800"/>
              <a:t>addresses.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300 Answer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286000" y="3048000"/>
            <a:ext cx="5070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absolute location?</a:t>
            </a:r>
            <a:endParaRPr lang="en-US"/>
          </a:p>
        </p:txBody>
      </p:sp>
      <p:pic>
        <p:nvPicPr>
          <p:cNvPr id="11268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400 Point Question 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209800" y="183991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We find this using cardinal directions, as well as measurements of time and distance.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400 Point Answer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905000" y="2209800"/>
            <a:ext cx="523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a relative location?</a:t>
            </a:r>
            <a:endParaRPr lang="en-US"/>
          </a:p>
        </p:txBody>
      </p:sp>
      <p:pic>
        <p:nvPicPr>
          <p:cNvPr id="13316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http://projectgroundswell.com/wp-content/uploads/2010/04/600px-Compass_Rose_English_North.svg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855913"/>
            <a:ext cx="348615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2_Pul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1572</TotalTime>
  <Words>882</Words>
  <Application>Microsoft Office PowerPoint</Application>
  <PresentationFormat>On-screen Show (4:3)</PresentationFormat>
  <Paragraphs>153</Paragraphs>
  <Slides>51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Digital Dots</vt:lpstr>
      <vt:lpstr>2_Pulse</vt:lpstr>
      <vt:lpstr>Document</vt:lpstr>
      <vt:lpstr>GEOGRAPHICAL JEOPARDY!</vt:lpstr>
      <vt:lpstr>100 Point Question </vt:lpstr>
      <vt:lpstr>100 Point Answer </vt:lpstr>
      <vt:lpstr>200 Point Question </vt:lpstr>
      <vt:lpstr>200 Point Answer</vt:lpstr>
      <vt:lpstr>300 Point Question</vt:lpstr>
      <vt:lpstr>300 Answer </vt:lpstr>
      <vt:lpstr>400 Point Question </vt:lpstr>
      <vt:lpstr>400 Point Answer</vt:lpstr>
      <vt:lpstr>500 Point Question </vt:lpstr>
      <vt:lpstr>500 Point Answer </vt:lpstr>
      <vt:lpstr>100 Point Question </vt:lpstr>
      <vt:lpstr>100 Point Answer </vt:lpstr>
      <vt:lpstr>200 Point Question</vt:lpstr>
      <vt:lpstr>200 Point Answer </vt:lpstr>
      <vt:lpstr>300 Point Question</vt:lpstr>
      <vt:lpstr>300 Point Answer </vt:lpstr>
      <vt:lpstr>400 Point Question </vt:lpstr>
      <vt:lpstr>400 Point Answer </vt:lpstr>
      <vt:lpstr>500 Point Question</vt:lpstr>
      <vt:lpstr>500 Point Answer</vt:lpstr>
      <vt:lpstr>100 Point Question</vt:lpstr>
      <vt:lpstr>100 Point Answer </vt:lpstr>
      <vt:lpstr>200 Point Question</vt:lpstr>
      <vt:lpstr>200 Point Answer</vt:lpstr>
      <vt:lpstr>300 Point Question</vt:lpstr>
      <vt:lpstr>300 Point Answer</vt:lpstr>
      <vt:lpstr>400 Point Question</vt:lpstr>
      <vt:lpstr>400 Point Answer </vt:lpstr>
      <vt:lpstr>500 Point Question </vt:lpstr>
      <vt:lpstr>DAILY DOUBLE ANSWER</vt:lpstr>
      <vt:lpstr>100 Point Question </vt:lpstr>
      <vt:lpstr>100 Point Answer </vt:lpstr>
      <vt:lpstr>200 Point Question</vt:lpstr>
      <vt:lpstr>200 Point Answer </vt:lpstr>
      <vt:lpstr>300 Point Question</vt:lpstr>
      <vt:lpstr>300 Point Answer </vt:lpstr>
      <vt:lpstr>400 Point Question</vt:lpstr>
      <vt:lpstr>400 Point Answer</vt:lpstr>
      <vt:lpstr>500 Point Question</vt:lpstr>
      <vt:lpstr>500 Point Answer</vt:lpstr>
      <vt:lpstr>100 Point Question</vt:lpstr>
      <vt:lpstr>100 Point Answer</vt:lpstr>
      <vt:lpstr>200 Point Question</vt:lpstr>
      <vt:lpstr>200 Point Answer</vt:lpstr>
      <vt:lpstr>300 Point Question</vt:lpstr>
      <vt:lpstr>300 Point Answer</vt:lpstr>
      <vt:lpstr>400 Point Question</vt:lpstr>
      <vt:lpstr>400 Point Answer</vt:lpstr>
      <vt:lpstr>500 Point Question</vt:lpstr>
      <vt:lpstr>500 Point Answer</vt:lpstr>
    </vt:vector>
  </TitlesOfParts>
  <Company>Seminole Coutny Public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pete</cp:lastModifiedBy>
  <cp:revision>122</cp:revision>
  <dcterms:created xsi:type="dcterms:W3CDTF">1998-09-17T14:16:32Z</dcterms:created>
  <dcterms:modified xsi:type="dcterms:W3CDTF">2013-09-24T12:42:30Z</dcterms:modified>
</cp:coreProperties>
</file>